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5" d="100"/>
          <a:sy n="75" d="100"/>
        </p:scale>
        <p:origin x="5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Slide Background">
            <a:extLst>
              <a:ext uri="{FF2B5EF4-FFF2-40B4-BE49-F238E27FC236}">
                <a16:creationId xmlns:a16="http://schemas.microsoft.com/office/drawing/2014/main" id="{F4FC2AA4-76C2-4B15-A05F-91A2E30F0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502BF71-C244-976A-5F03-0DF21495F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400" y="596900"/>
            <a:ext cx="3046806" cy="1474580"/>
          </a:xfrm>
        </p:spPr>
        <p:txBody>
          <a:bodyPr>
            <a:normAutofit fontScale="90000"/>
          </a:bodyPr>
          <a:lstStyle/>
          <a:p>
            <a:br>
              <a:rPr lang="it-IT" sz="4000" dirty="0">
                <a:highlight>
                  <a:srgbClr val="FFFF00"/>
                </a:highlight>
              </a:rPr>
            </a:br>
            <a:br>
              <a:rPr lang="it-IT" sz="4000" dirty="0">
                <a:highlight>
                  <a:srgbClr val="FFFF00"/>
                </a:highlight>
              </a:rPr>
            </a:br>
            <a:r>
              <a:rPr lang="it-IT" sz="4000" dirty="0">
                <a:highlight>
                  <a:srgbClr val="FFFF00"/>
                </a:highlight>
              </a:rPr>
              <a:t>Patente a punti</a:t>
            </a:r>
            <a:br>
              <a:rPr lang="it-IT" sz="4000" dirty="0">
                <a:highlight>
                  <a:srgbClr val="FFFF00"/>
                </a:highlight>
              </a:rPr>
            </a:br>
            <a:endParaRPr lang="it-IT" sz="4000" dirty="0">
              <a:highlight>
                <a:srgbClr val="FFFF00"/>
              </a:highlight>
            </a:endParaRPr>
          </a:p>
        </p:txBody>
      </p:sp>
      <p:pic>
        <p:nvPicPr>
          <p:cNvPr id="6" name="Immagine 5" descr="Foto gratis: ruggine, industria, meccanismo, tecnologia, metallo ...">
            <a:extLst>
              <a:ext uri="{FF2B5EF4-FFF2-40B4-BE49-F238E27FC236}">
                <a16:creationId xmlns:a16="http://schemas.microsoft.com/office/drawing/2014/main" id="{D87CBA74-0E75-4E6B-EB9E-611953ECC55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964" r="5960" b="-1"/>
          <a:stretch/>
        </p:blipFill>
        <p:spPr>
          <a:xfrm>
            <a:off x="724619" y="786646"/>
            <a:ext cx="3373368" cy="2575230"/>
          </a:xfrm>
          <a:prstGeom prst="rect">
            <a:avLst/>
          </a:prstGeom>
        </p:spPr>
      </p:pic>
      <p:pic>
        <p:nvPicPr>
          <p:cNvPr id="5" name="Immagine 4" descr="Foto gratis: legna da ardere, catasta di legna, corteccia, legno, marrone">
            <a:extLst>
              <a:ext uri="{FF2B5EF4-FFF2-40B4-BE49-F238E27FC236}">
                <a16:creationId xmlns:a16="http://schemas.microsoft.com/office/drawing/2014/main" id="{04102BE4-72F2-EB13-0CB2-0AFD6214E70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049" r="4562" b="-1"/>
          <a:stretch/>
        </p:blipFill>
        <p:spPr>
          <a:xfrm>
            <a:off x="721019" y="3513521"/>
            <a:ext cx="3207265" cy="2709478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4990870-BDE4-F4BB-D8B5-91E444A32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0" y="2078717"/>
            <a:ext cx="6731491" cy="4287577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tx2">
                    <a:lumMod val="49000"/>
                    <a:lumOff val="51000"/>
                  </a:schemeClr>
                </a:solidFill>
              </a:rPr>
              <a:t>ALLEGATO X - ELENCO DEI LAVORI EDILI O DI INGEGNERIA CIVILE di cui </a:t>
            </a:r>
            <a:r>
              <a:rPr lang="en-US" sz="2000" b="1" err="1">
                <a:solidFill>
                  <a:schemeClr val="tx2">
                    <a:lumMod val="49000"/>
                    <a:lumOff val="51000"/>
                  </a:schemeClr>
                </a:solidFill>
              </a:rPr>
              <a:t>all’articolo</a:t>
            </a:r>
            <a:r>
              <a:rPr lang="en-US" sz="2000" b="1" dirty="0">
                <a:solidFill>
                  <a:schemeClr val="tx2">
                    <a:lumMod val="49000"/>
                    <a:lumOff val="51000"/>
                  </a:schemeClr>
                </a:solidFill>
              </a:rPr>
              <a:t> 89, comma 1, </a:t>
            </a:r>
            <a:r>
              <a:rPr lang="en-US" sz="2000" b="1" err="1">
                <a:solidFill>
                  <a:schemeClr val="tx2">
                    <a:lumMod val="49000"/>
                    <a:lumOff val="51000"/>
                  </a:schemeClr>
                </a:solidFill>
              </a:rPr>
              <a:t>lettera</a:t>
            </a:r>
            <a:r>
              <a:rPr lang="en-US" sz="2000" b="1" dirty="0">
                <a:solidFill>
                  <a:schemeClr val="tx2">
                    <a:lumMod val="49000"/>
                    <a:lumOff val="51000"/>
                  </a:schemeClr>
                </a:solidFill>
              </a:rPr>
              <a:t> a)</a:t>
            </a:r>
            <a:endParaRPr lang="it-IT" b="1">
              <a:solidFill>
                <a:schemeClr val="tx2">
                  <a:lumMod val="49000"/>
                  <a:lumOff val="51000"/>
                </a:schemeClr>
              </a:solidFill>
            </a:endParaRPr>
          </a:p>
          <a:p>
            <a:r>
              <a:rPr lang="en-US" sz="2000" dirty="0"/>
              <a:t>I </a:t>
            </a:r>
            <a:r>
              <a:rPr lang="en-US" sz="2000" dirty="0" err="1"/>
              <a:t>lavori</a:t>
            </a:r>
            <a:r>
              <a:rPr lang="en-US" sz="2000" dirty="0"/>
              <a:t> di </a:t>
            </a:r>
            <a:r>
              <a:rPr lang="en-US" sz="2000" dirty="0" err="1"/>
              <a:t>costruzione</a:t>
            </a:r>
            <a:r>
              <a:rPr lang="en-US" sz="2000" dirty="0"/>
              <a:t>, </a:t>
            </a:r>
            <a:r>
              <a:rPr lang="en-US" sz="2000" dirty="0" err="1"/>
              <a:t>manutenzione</a:t>
            </a:r>
            <a:r>
              <a:rPr lang="en-US" sz="2000" dirty="0"/>
              <a:t>, </a:t>
            </a:r>
            <a:r>
              <a:rPr lang="en-US" sz="2000" dirty="0" err="1"/>
              <a:t>riparazione</a:t>
            </a:r>
            <a:r>
              <a:rPr lang="en-US" sz="2000" dirty="0"/>
              <a:t>, </a:t>
            </a:r>
            <a:r>
              <a:rPr lang="en-US" sz="2000" dirty="0" err="1"/>
              <a:t>demolizione</a:t>
            </a:r>
            <a:r>
              <a:rPr lang="en-US" sz="2000" dirty="0"/>
              <a:t>, </a:t>
            </a:r>
            <a:r>
              <a:rPr lang="en-US" sz="2000" dirty="0" err="1"/>
              <a:t>conservazione</a:t>
            </a:r>
            <a:r>
              <a:rPr lang="en-US" sz="2000" dirty="0"/>
              <a:t>, </a:t>
            </a:r>
            <a:r>
              <a:rPr lang="en-US" sz="2000" dirty="0" err="1"/>
              <a:t>risanamento</a:t>
            </a:r>
            <a:r>
              <a:rPr lang="en-US" sz="2000" dirty="0"/>
              <a:t>, </a:t>
            </a:r>
            <a:r>
              <a:rPr lang="en-US" sz="2000" dirty="0" err="1"/>
              <a:t>ristrutturazione</a:t>
            </a:r>
            <a:r>
              <a:rPr lang="en-US" sz="2000" dirty="0"/>
              <a:t> o </a:t>
            </a:r>
            <a:r>
              <a:rPr lang="en-US" sz="2000" dirty="0" err="1"/>
              <a:t>equipaggiamento</a:t>
            </a:r>
            <a:r>
              <a:rPr lang="en-US" sz="2000" dirty="0"/>
              <a:t>, la </a:t>
            </a:r>
            <a:r>
              <a:rPr lang="en-US" sz="2000" dirty="0" err="1"/>
              <a:t>trasformazione</a:t>
            </a:r>
            <a:r>
              <a:rPr lang="en-US" sz="2000" dirty="0"/>
              <a:t>, il </a:t>
            </a:r>
            <a:r>
              <a:rPr lang="en-US" sz="2000" dirty="0" err="1"/>
              <a:t>rinnovamento</a:t>
            </a:r>
            <a:r>
              <a:rPr lang="en-US" sz="2000" dirty="0"/>
              <a:t> o lo </a:t>
            </a:r>
            <a:r>
              <a:rPr lang="en-US" sz="2000" dirty="0" err="1"/>
              <a:t>smantellamento</a:t>
            </a:r>
            <a:r>
              <a:rPr lang="en-US" sz="2000" dirty="0"/>
              <a:t> di opere </a:t>
            </a:r>
            <a:r>
              <a:rPr lang="en-US" sz="2000" dirty="0" err="1"/>
              <a:t>fisse</a:t>
            </a:r>
            <a:r>
              <a:rPr lang="en-US" sz="2000" dirty="0"/>
              <a:t>, </a:t>
            </a:r>
            <a:r>
              <a:rPr lang="en-US" sz="2000" dirty="0" err="1"/>
              <a:t>permanenti</a:t>
            </a:r>
            <a:r>
              <a:rPr lang="en-US" sz="2000" dirty="0"/>
              <a:t> o </a:t>
            </a:r>
            <a:r>
              <a:rPr lang="en-US" sz="2000" dirty="0" err="1"/>
              <a:t>temporanee</a:t>
            </a:r>
            <a:r>
              <a:rPr lang="en-US" sz="2000" dirty="0"/>
              <a:t>, in </a:t>
            </a:r>
            <a:r>
              <a:rPr lang="en-US" sz="2000" dirty="0" err="1"/>
              <a:t>muratura</a:t>
            </a:r>
            <a:r>
              <a:rPr lang="en-US" sz="2000" dirty="0"/>
              <a:t>, in </a:t>
            </a:r>
            <a:r>
              <a:rPr lang="en-US" sz="2000" dirty="0" err="1"/>
              <a:t>cemento</a:t>
            </a:r>
            <a:r>
              <a:rPr lang="en-US" sz="2000" dirty="0"/>
              <a:t> </a:t>
            </a:r>
            <a:r>
              <a:rPr lang="en-US" sz="2000" dirty="0" err="1"/>
              <a:t>armato</a:t>
            </a:r>
            <a:r>
              <a:rPr lang="en-US" sz="2000" dirty="0"/>
              <a:t>, in </a:t>
            </a:r>
            <a:r>
              <a:rPr lang="en-US" sz="2000" dirty="0" err="1"/>
              <a:t>metallo</a:t>
            </a:r>
            <a:r>
              <a:rPr lang="en-US" sz="2000" dirty="0"/>
              <a:t>, in legno o in </a:t>
            </a:r>
            <a:r>
              <a:rPr lang="en-US" sz="2000" dirty="0" err="1"/>
              <a:t>altri</a:t>
            </a:r>
            <a:r>
              <a:rPr lang="en-US" sz="2000" dirty="0"/>
              <a:t> </a:t>
            </a:r>
            <a:r>
              <a:rPr lang="en-US" sz="2000" dirty="0" err="1"/>
              <a:t>materiali</a:t>
            </a:r>
            <a:r>
              <a:rPr lang="en-US" sz="2000" dirty="0"/>
              <a:t>, </a:t>
            </a:r>
            <a:r>
              <a:rPr lang="en-US" sz="2000" dirty="0" err="1"/>
              <a:t>comprese</a:t>
            </a:r>
            <a:r>
              <a:rPr lang="en-US" sz="2000" dirty="0"/>
              <a:t> le parti </a:t>
            </a:r>
            <a:r>
              <a:rPr lang="en-US" sz="2000" dirty="0" err="1"/>
              <a:t>strutturali</a:t>
            </a:r>
            <a:r>
              <a:rPr lang="en-US" sz="2000" dirty="0"/>
              <a:t> </a:t>
            </a:r>
            <a:r>
              <a:rPr lang="en-US" sz="2000" dirty="0" err="1"/>
              <a:t>delle</a:t>
            </a:r>
            <a:r>
              <a:rPr lang="en-US" sz="2000" dirty="0"/>
              <a:t> </a:t>
            </a:r>
            <a:r>
              <a:rPr lang="en-US" sz="2000" dirty="0" err="1"/>
              <a:t>linee</a:t>
            </a:r>
            <a:r>
              <a:rPr lang="en-US" sz="2000" dirty="0"/>
              <a:t> </a:t>
            </a:r>
            <a:r>
              <a:rPr lang="en-US" sz="2000" dirty="0" err="1"/>
              <a:t>elettriche</a:t>
            </a:r>
            <a:r>
              <a:rPr lang="en-US" sz="2000" dirty="0"/>
              <a:t> e le parti </a:t>
            </a:r>
            <a:r>
              <a:rPr lang="en-US" sz="2000" dirty="0" err="1"/>
              <a:t>strutturali</a:t>
            </a:r>
            <a:r>
              <a:rPr lang="en-US" sz="2000" dirty="0"/>
              <a:t> </a:t>
            </a:r>
            <a:r>
              <a:rPr lang="en-US" sz="2000" dirty="0" err="1"/>
              <a:t>degli</a:t>
            </a:r>
            <a:r>
              <a:rPr lang="en-US" sz="2000" dirty="0"/>
              <a:t> </a:t>
            </a:r>
            <a:r>
              <a:rPr lang="en-US" sz="2000" dirty="0" err="1"/>
              <a:t>impianti</a:t>
            </a:r>
            <a:r>
              <a:rPr lang="en-US" sz="2000" dirty="0"/>
              <a:t> </a:t>
            </a:r>
            <a:r>
              <a:rPr lang="en-US" sz="2000" dirty="0" err="1"/>
              <a:t>elettrici</a:t>
            </a:r>
            <a:r>
              <a:rPr lang="en-US" sz="2000" dirty="0"/>
              <a:t>, le opere </a:t>
            </a:r>
            <a:r>
              <a:rPr lang="en-US" sz="2000" dirty="0" err="1"/>
              <a:t>stradali</a:t>
            </a:r>
            <a:r>
              <a:rPr lang="en-US" sz="2000" dirty="0"/>
              <a:t>, </a:t>
            </a:r>
            <a:r>
              <a:rPr lang="en-US" sz="2000" dirty="0" err="1"/>
              <a:t>ferroviarie</a:t>
            </a:r>
            <a:r>
              <a:rPr lang="en-US" sz="2000" dirty="0"/>
              <a:t>, </a:t>
            </a:r>
            <a:r>
              <a:rPr lang="en-US" sz="2000" dirty="0" err="1"/>
              <a:t>idrauliche</a:t>
            </a:r>
            <a:r>
              <a:rPr lang="en-US" sz="2000" dirty="0"/>
              <a:t>, </a:t>
            </a:r>
            <a:r>
              <a:rPr lang="en-US" sz="2000" dirty="0" err="1"/>
              <a:t>marittime</a:t>
            </a:r>
            <a:r>
              <a:rPr lang="en-US" sz="2000" dirty="0"/>
              <a:t>, </a:t>
            </a:r>
            <a:r>
              <a:rPr lang="en-US" sz="2000" dirty="0" err="1"/>
              <a:t>idroelettriche</a:t>
            </a:r>
            <a:r>
              <a:rPr lang="en-US" sz="2000" dirty="0"/>
              <a:t> e, solo per la </a:t>
            </a:r>
            <a:r>
              <a:rPr lang="en-US" sz="2000" dirty="0" err="1"/>
              <a:t>parte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/>
              <a:t>comporta</a:t>
            </a:r>
            <a:r>
              <a:rPr lang="en-US" sz="2000" dirty="0"/>
              <a:t> </a:t>
            </a:r>
            <a:r>
              <a:rPr lang="en-US" sz="2000" dirty="0" err="1"/>
              <a:t>lavori</a:t>
            </a:r>
            <a:r>
              <a:rPr lang="en-US" sz="2000" dirty="0"/>
              <a:t> </a:t>
            </a:r>
            <a:r>
              <a:rPr lang="en-US" sz="2000" dirty="0" err="1"/>
              <a:t>edili</a:t>
            </a:r>
            <a:r>
              <a:rPr lang="en-US" sz="2000" dirty="0"/>
              <a:t> o di </a:t>
            </a:r>
            <a:r>
              <a:rPr lang="en-US" sz="2000" dirty="0" err="1"/>
              <a:t>ingegneria</a:t>
            </a:r>
            <a:r>
              <a:rPr lang="en-US" sz="2000" dirty="0"/>
              <a:t> civile, le opere di </a:t>
            </a:r>
            <a:r>
              <a:rPr lang="en-US" sz="2000" dirty="0" err="1"/>
              <a:t>bonifica</a:t>
            </a:r>
            <a:r>
              <a:rPr lang="en-US" sz="2000" dirty="0"/>
              <a:t>, di </a:t>
            </a:r>
            <a:r>
              <a:rPr lang="en-US" sz="2000" dirty="0" err="1"/>
              <a:t>sistemazione</a:t>
            </a:r>
            <a:r>
              <a:rPr lang="en-US" sz="2000" dirty="0"/>
              <a:t> </a:t>
            </a:r>
            <a:r>
              <a:rPr lang="en-US" sz="2000" dirty="0" err="1"/>
              <a:t>forestale</a:t>
            </a:r>
            <a:r>
              <a:rPr lang="en-US" sz="2000" dirty="0"/>
              <a:t> e di </a:t>
            </a:r>
            <a:r>
              <a:rPr lang="en-US" sz="2000" dirty="0" err="1"/>
              <a:t>sterro</a:t>
            </a:r>
            <a:r>
              <a:rPr lang="en-US" sz="2000" dirty="0"/>
              <a:t>.</a:t>
            </a:r>
            <a:endParaRPr lang="en-US" dirty="0"/>
          </a:p>
          <a:p>
            <a:r>
              <a:rPr lang="en-US" sz="2000" dirty="0"/>
              <a:t>Sono, </a:t>
            </a:r>
            <a:r>
              <a:rPr lang="en-US" sz="2000" dirty="0" err="1"/>
              <a:t>inoltre</a:t>
            </a:r>
            <a:r>
              <a:rPr lang="en-US" sz="2000" dirty="0"/>
              <a:t>, </a:t>
            </a:r>
            <a:r>
              <a:rPr lang="en-US" sz="2000" dirty="0" err="1"/>
              <a:t>lavori</a:t>
            </a:r>
            <a:r>
              <a:rPr lang="en-US" sz="2000" dirty="0"/>
              <a:t> di </a:t>
            </a:r>
            <a:r>
              <a:rPr lang="en-US" sz="2000" dirty="0" err="1"/>
              <a:t>costruzione</a:t>
            </a:r>
            <a:r>
              <a:rPr lang="en-US" sz="2000" dirty="0"/>
              <a:t> </a:t>
            </a:r>
            <a:r>
              <a:rPr lang="en-US" sz="2000" dirty="0" err="1"/>
              <a:t>edile</a:t>
            </a:r>
            <a:r>
              <a:rPr lang="en-US" sz="2000" dirty="0"/>
              <a:t> o di </a:t>
            </a:r>
            <a:r>
              <a:rPr lang="en-US" sz="2000" dirty="0" err="1"/>
              <a:t>ingegneria</a:t>
            </a:r>
            <a:r>
              <a:rPr lang="en-US" sz="2000" dirty="0"/>
              <a:t> civile </a:t>
            </a:r>
            <a:r>
              <a:rPr lang="en-US" sz="2000" dirty="0" err="1"/>
              <a:t>gli</a:t>
            </a:r>
            <a:r>
              <a:rPr lang="en-US" sz="2000" dirty="0"/>
              <a:t> </a:t>
            </a:r>
            <a:r>
              <a:rPr lang="en-US" sz="2000" dirty="0" err="1"/>
              <a:t>scavi</a:t>
            </a:r>
            <a:r>
              <a:rPr lang="en-US" sz="2000" dirty="0"/>
              <a:t>, ed il </a:t>
            </a:r>
            <a:r>
              <a:rPr lang="en-US" sz="2000" dirty="0" err="1"/>
              <a:t>montaggio</a:t>
            </a:r>
            <a:r>
              <a:rPr lang="en-US" sz="2000" dirty="0"/>
              <a:t> e lo </a:t>
            </a:r>
            <a:r>
              <a:rPr lang="en-US" sz="2000" dirty="0" err="1"/>
              <a:t>smontaggio</a:t>
            </a:r>
            <a:r>
              <a:rPr lang="en-US" sz="2000" dirty="0"/>
              <a:t> di </a:t>
            </a:r>
            <a:r>
              <a:rPr lang="en-US" sz="2000" dirty="0" err="1"/>
              <a:t>elementi</a:t>
            </a:r>
            <a:r>
              <a:rPr lang="en-US" sz="2000" dirty="0"/>
              <a:t> </a:t>
            </a:r>
            <a:r>
              <a:rPr lang="en-US" sz="2000" dirty="0" err="1"/>
              <a:t>prefabbricati</a:t>
            </a:r>
            <a:r>
              <a:rPr lang="en-US" sz="2000" dirty="0"/>
              <a:t> </a:t>
            </a:r>
            <a:r>
              <a:rPr lang="en-US" sz="2000" dirty="0" err="1"/>
              <a:t>utilizzati</a:t>
            </a:r>
            <a:r>
              <a:rPr lang="en-US" sz="2000" dirty="0"/>
              <a:t> per la </a:t>
            </a:r>
            <a:r>
              <a:rPr lang="en-US" sz="2000" dirty="0" err="1"/>
              <a:t>realizzazione</a:t>
            </a:r>
            <a:r>
              <a:rPr lang="en-US" sz="2000" dirty="0"/>
              <a:t> di </a:t>
            </a:r>
            <a:r>
              <a:rPr lang="en-US" sz="2000" dirty="0" err="1"/>
              <a:t>lavori</a:t>
            </a:r>
            <a:r>
              <a:rPr lang="en-US" sz="2000" dirty="0"/>
              <a:t> </a:t>
            </a:r>
            <a:r>
              <a:rPr lang="en-US" sz="2000" dirty="0" err="1"/>
              <a:t>edili</a:t>
            </a:r>
            <a:r>
              <a:rPr lang="en-US" sz="2000" dirty="0"/>
              <a:t> o di </a:t>
            </a:r>
            <a:r>
              <a:rPr lang="en-US" sz="2000" dirty="0" err="1"/>
              <a:t>ingegneria</a:t>
            </a:r>
            <a:r>
              <a:rPr lang="en-US" sz="2000" dirty="0"/>
              <a:t> civile.</a:t>
            </a:r>
            <a:endParaRPr lang="en-US" dirty="0"/>
          </a:p>
          <a:p>
            <a:endParaRPr lang="en-US" sz="20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AE69AD5-A87B-9FA6-914B-C653FF9C71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01" y="-69512"/>
            <a:ext cx="6226902" cy="164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266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  Patente a punti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Patrizia</dc:creator>
  <cp:lastModifiedBy>confartigianato vda</cp:lastModifiedBy>
  <cp:revision>33</cp:revision>
  <dcterms:created xsi:type="dcterms:W3CDTF">2024-10-01T06:17:52Z</dcterms:created>
  <dcterms:modified xsi:type="dcterms:W3CDTF">2024-10-01T06:29:33Z</dcterms:modified>
</cp:coreProperties>
</file>